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349" r:id="rId2"/>
    <p:sldId id="303" r:id="rId3"/>
    <p:sldId id="411" r:id="rId4"/>
    <p:sldId id="412" r:id="rId5"/>
    <p:sldId id="413" r:id="rId6"/>
    <p:sldId id="414" r:id="rId7"/>
    <p:sldId id="415" r:id="rId8"/>
    <p:sldId id="416" r:id="rId9"/>
    <p:sldId id="450" r:id="rId10"/>
    <p:sldId id="417" r:id="rId11"/>
    <p:sldId id="419" r:id="rId12"/>
    <p:sldId id="420" r:id="rId13"/>
    <p:sldId id="421" r:id="rId14"/>
    <p:sldId id="422" r:id="rId15"/>
    <p:sldId id="418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1" r:id="rId24"/>
    <p:sldId id="432" r:id="rId25"/>
    <p:sldId id="433" r:id="rId26"/>
    <p:sldId id="430" r:id="rId27"/>
    <p:sldId id="434" r:id="rId28"/>
    <p:sldId id="435" r:id="rId29"/>
    <p:sldId id="436" r:id="rId30"/>
    <p:sldId id="437" r:id="rId31"/>
    <p:sldId id="438" r:id="rId32"/>
    <p:sldId id="446" r:id="rId33"/>
    <p:sldId id="447" r:id="rId34"/>
    <p:sldId id="449" r:id="rId35"/>
    <p:sldId id="448" r:id="rId36"/>
    <p:sldId id="439" r:id="rId37"/>
    <p:sldId id="440" r:id="rId38"/>
    <p:sldId id="441" r:id="rId39"/>
    <p:sldId id="442" r:id="rId40"/>
    <p:sldId id="443" r:id="rId41"/>
    <p:sldId id="445" r:id="rId42"/>
    <p:sldId id="444" r:id="rId43"/>
    <p:sldId id="410" r:id="rId44"/>
    <p:sldId id="370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8000"/>
    <a:srgbClr val="FF0066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4396" autoAdjust="0"/>
  </p:normalViewPr>
  <p:slideViewPr>
    <p:cSldViewPr>
      <p:cViewPr varScale="1">
        <p:scale>
          <a:sx n="102" d="100"/>
          <a:sy n="102" d="100"/>
        </p:scale>
        <p:origin x="19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028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relational</a:t>
            </a:r>
            <a:r>
              <a:rPr lang="en-US" baseline="0" dirty="0" smtClean="0"/>
              <a:t> database? Do you know any other types of DBs? (graph)</a:t>
            </a:r>
          </a:p>
          <a:p>
            <a:endParaRPr lang="en-US" baseline="0" dirty="0" smtClean="0"/>
          </a:p>
          <a:p>
            <a:r>
              <a:rPr lang="en-US" baseline="0" dirty="0" smtClean="0"/>
              <a:t>?What are the objects that do not require persistent storage?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4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ask Guilherme about his</a:t>
            </a:r>
            <a:r>
              <a:rPr lang="en-US" baseline="0" dirty="0" smtClean="0"/>
              <a:t>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93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remember PK and</a:t>
            </a:r>
            <a:r>
              <a:rPr lang="en-US" baseline="0" dirty="0" smtClean="0"/>
              <a:t> FK in DBs?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DB course you will be modelling a database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Area of research: data cleaning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90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identifies person SIN</a:t>
            </a:r>
            <a:r>
              <a:rPr lang="en-US" dirty="0" smtClean="0"/>
              <a:t>, </a:t>
            </a:r>
            <a:r>
              <a:rPr lang="en-US" dirty="0" smtClean="0"/>
              <a:t>what identities car VIN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70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</a:t>
            </a:r>
            <a:r>
              <a:rPr lang="en-US" baseline="0" dirty="0" smtClean="0"/>
              <a:t> your remember why </a:t>
            </a:r>
            <a:r>
              <a:rPr lang="en-US" baseline="0" dirty="0" err="1" smtClean="0"/>
              <a:t>getInstance</a:t>
            </a:r>
            <a:r>
              <a:rPr lang="en-US" baseline="0" dirty="0" smtClean="0"/>
              <a:t> is static? (Factory)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6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does persistence class represent?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0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remember qualified association?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Integration?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diagram indicates two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ProductDescription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mappers, only one will be active within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running persistence service.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63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have XML, </a:t>
            </a:r>
            <a:r>
              <a:rPr lang="en-US" baseline="0" dirty="0" err="1" smtClean="0"/>
              <a:t>GraphDB</a:t>
            </a:r>
            <a:r>
              <a:rPr lang="en-US" baseline="0" dirty="0" smtClean="0"/>
              <a:t> mapper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89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use Template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heard</a:t>
            </a:r>
            <a:r>
              <a:rPr lang="en-US" baseline="0" dirty="0" smtClean="0"/>
              <a:t> about commit and rollback operations?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73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be a computational</a:t>
            </a:r>
            <a:r>
              <a:rPr lang="en-US" baseline="0" dirty="0" smtClean="0"/>
              <a:t> node?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6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remember state chart?</a:t>
            </a:r>
          </a:p>
          <a:p>
            <a:endParaRPr lang="en-US" dirty="0" smtClean="0"/>
          </a:p>
          <a:p>
            <a:r>
              <a:rPr lang="en-US" dirty="0" smtClean="0"/>
              <a:t>UPDATE (save)</a:t>
            </a:r>
          </a:p>
          <a:p>
            <a:endParaRPr lang="en-US" dirty="0" smtClean="0"/>
          </a:p>
          <a:p>
            <a:r>
              <a:rPr lang="en-US" dirty="0" smtClean="0"/>
              <a:t>DELETE (delete)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8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Joe </a:t>
            </a:r>
          </a:p>
          <a:p>
            <a:r>
              <a:rPr lang="en-US" dirty="0" smtClean="0"/>
              <a:t>J1 Ins</a:t>
            </a:r>
            <a:r>
              <a:rPr lang="en-US" baseline="0" dirty="0" smtClean="0"/>
              <a:t> 3 3.5</a:t>
            </a:r>
          </a:p>
          <a:p>
            <a:r>
              <a:rPr lang="en-US" baseline="0" dirty="0" smtClean="0"/>
              <a:t>J2  Del 3 3.5 Ins 2.5</a:t>
            </a:r>
          </a:p>
          <a:p>
            <a:endParaRPr lang="en-US" baseline="0" dirty="0" smtClean="0"/>
          </a:p>
          <a:p>
            <a:r>
              <a:rPr lang="en-US" baseline="0" dirty="0" smtClean="0"/>
              <a:t>Sue S1 Min S2 Max</a:t>
            </a:r>
          </a:p>
          <a:p>
            <a:r>
              <a:rPr lang="en-US" baseline="0" dirty="0" smtClean="0"/>
              <a:t>J1 S1 J2 S2</a:t>
            </a:r>
          </a:p>
          <a:p>
            <a:r>
              <a:rPr lang="en-US" baseline="0" dirty="0" smtClean="0"/>
              <a:t>T1: J1, J2, T2 S1 S2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one is device node on the previous</a:t>
            </a:r>
            <a:r>
              <a:rPr lang="en-US" baseline="0" dirty="0" smtClean="0"/>
              <a:t> diagram?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 when EEN runs other software elements?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know JDBC</a:t>
            </a:r>
          </a:p>
          <a:p>
            <a:r>
              <a:rPr lang="en-US" dirty="0" smtClean="0"/>
              <a:t>CLI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90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examples of workflow</a:t>
            </a:r>
            <a:r>
              <a:rPr lang="en-US" baseline="0" dirty="0" smtClean="0"/>
              <a:t> engines?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7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execution environment node EEN </a:t>
            </a:r>
          </a:p>
          <a:p>
            <a:endParaRPr lang="en-US" b="1" dirty="0" smtClean="0"/>
          </a:p>
          <a:p>
            <a:r>
              <a:rPr lang="en-US" b="1" dirty="0" smtClean="0"/>
              <a:t>Have you heard about XML? What</a:t>
            </a:r>
            <a:r>
              <a:rPr lang="en-US" b="1" baseline="0" dirty="0" smtClean="0"/>
              <a:t> kind of tags would you use: bar, beer, price, …, customer…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4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bit confusing. Do you remember how static was denoted? Where was it helpful when it comes to patterns?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5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e.g.,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35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you remember which diagrams are software</a:t>
            </a:r>
            <a:r>
              <a:rPr lang="en-US" baseline="0" dirty="0" smtClean="0"/>
              <a:t> perspective?</a:t>
            </a:r>
            <a:endParaRPr lang="en-US" dirty="0" smtClean="0"/>
          </a:p>
          <a:p>
            <a:r>
              <a:rPr lang="en-US" dirty="0" smtClean="0"/>
              <a:t>Do</a:t>
            </a:r>
            <a:r>
              <a:rPr lang="en-US" baseline="0" dirty="0" smtClean="0"/>
              <a:t> not appear in design model, which is software perspective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Unblock US</a:t>
            </a:r>
          </a:p>
          <a:p>
            <a:r>
              <a:rPr lang="en-US" baseline="0" dirty="0" smtClean="0"/>
              <a:t>S. Brin story about PhD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8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9C94-99A1-4EF1-A28A-82C66E16DC66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6877-0086-4252-BAA3-41BBFFDC478A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21C9-1670-4F5E-85B9-C13A90C04669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DB047659-430F-4EB4-A323-EBC445ADA093}" type="datetime1">
              <a:rPr lang="en-US" smtClean="0"/>
              <a:t>3/22/2017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E2D0B5-2AD1-4914-A2B7-6C75C7341326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C7BED-ACAA-4C66-9080-80D2C145CE57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93D7-FCCC-410D-96FE-19E674DCD752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ABCC3-5B7D-40B2-85F3-907BC8C93C8A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2B6ED-D621-43CA-BAD8-0A4D9900C5CB}" type="datetime1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9B97-C26F-4565-8ED2-ED0779B9F116}" type="datetime1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4802-CC52-44A3-A3CB-517ECD60D4C8}" type="datetime1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F8ADD-7F0B-457E-8F54-C1E44EB66CE5}" type="datetime1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59BAF7D-8C66-431F-898D-0C4E41C64E38}" type="datetime1">
              <a:rPr lang="en-US" smtClean="0"/>
              <a:t>3/22/2017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J. Leskovec, A. Rajaraman, J. Ullman: Mining of Massive Datasets, http://www.mmds.org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3000A7D-8B00-4DF1-AB98-778194024BA3}" type="datetime1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J. Leskovec, A. Rajaraman, J. Ullman: Mining of Massive Datasets, http://www.mmds.org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UML Deployment and Component Diagrams, Designing Persistence Framework </a:t>
            </a:r>
            <a:r>
              <a:rPr lang="en-US" sz="5400" smtClean="0">
                <a:solidFill>
                  <a:schemeClr val="tx1">
                    <a:lumMod val="95000"/>
                  </a:schemeClr>
                </a:solidFill>
              </a:rPr>
              <a:t>with Patterns</a:t>
            </a:r>
            <a:endParaRPr lang="en-US" sz="5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Software Design and Analysis </a:t>
            </a:r>
          </a:p>
          <a:p>
            <a:r>
              <a:rPr lang="en-US" sz="3200" dirty="0" smtClean="0">
                <a:solidFill>
                  <a:schemeClr val="tx1">
                    <a:lumMod val="95000"/>
                  </a:schemeClr>
                </a:solidFill>
              </a:rPr>
              <a:t>CSCI 2040</a:t>
            </a:r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7048705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Instances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A deployment diagram usually shows an example set of </a:t>
            </a:r>
            <a:r>
              <a:rPr lang="en-US" i="1" dirty="0"/>
              <a:t>instances </a:t>
            </a:r>
            <a:r>
              <a:rPr lang="en-US" dirty="0"/>
              <a:t>(rather than classes).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 smtClean="0"/>
              <a:t>example</a:t>
            </a:r>
            <a:r>
              <a:rPr lang="en-US" dirty="0"/>
              <a:t>, an instance of a server computer running an instance of the Linux OS. </a:t>
            </a:r>
            <a:endParaRPr lang="en-US" dirty="0" smtClean="0"/>
          </a:p>
          <a:p>
            <a:r>
              <a:rPr lang="en-US" dirty="0" smtClean="0"/>
              <a:t>Generally </a:t>
            </a:r>
            <a:r>
              <a:rPr lang="en-US" dirty="0"/>
              <a:t>in </a:t>
            </a:r>
            <a:r>
              <a:rPr lang="en-US" dirty="0" smtClean="0"/>
              <a:t>the UML</a:t>
            </a:r>
            <a:r>
              <a:rPr lang="en-US" dirty="0"/>
              <a:t>, concrete </a:t>
            </a:r>
            <a:r>
              <a:rPr lang="en-US" b="1" dirty="0"/>
              <a:t>instances </a:t>
            </a:r>
            <a:r>
              <a:rPr lang="en-US" dirty="0"/>
              <a:t>are shown with an underline under their name, and the absence of </a:t>
            </a:r>
            <a:r>
              <a:rPr lang="en-US" dirty="0" smtClean="0"/>
              <a:t>an underline </a:t>
            </a:r>
            <a:r>
              <a:rPr lang="en-US" dirty="0"/>
              <a:t>signifies a class rather than an </a:t>
            </a:r>
            <a:r>
              <a:rPr lang="en-US" dirty="0" smtClean="0"/>
              <a:t>instance.</a:t>
            </a:r>
          </a:p>
          <a:p>
            <a:r>
              <a:rPr lang="en-US" dirty="0" smtClean="0"/>
              <a:t>However</a:t>
            </a:r>
            <a:r>
              <a:rPr lang="en-US" dirty="0"/>
              <a:t>, the UML specification states that for </a:t>
            </a:r>
            <a:r>
              <a:rPr lang="en-US" dirty="0"/>
              <a:t>D</a:t>
            </a:r>
            <a:r>
              <a:rPr lang="en-US" dirty="0" smtClean="0"/>
              <a:t>eployment </a:t>
            </a:r>
            <a:r>
              <a:rPr lang="en-US" dirty="0"/>
              <a:t>D</a:t>
            </a:r>
            <a:r>
              <a:rPr lang="en-US" dirty="0" smtClean="0"/>
              <a:t>iagrams</a:t>
            </a:r>
            <a:r>
              <a:rPr lang="en-US" dirty="0"/>
              <a:t>, the underlining may be omitted and assumed. </a:t>
            </a:r>
            <a:endParaRPr lang="en-US" dirty="0" smtClean="0"/>
          </a:p>
          <a:p>
            <a:pPr lvl="1"/>
            <a:r>
              <a:rPr lang="en-US" dirty="0" smtClean="0"/>
              <a:t>Therefore</a:t>
            </a:r>
            <a:r>
              <a:rPr lang="en-US" dirty="0"/>
              <a:t>, you can see examples in </a:t>
            </a:r>
            <a:r>
              <a:rPr lang="en-US" dirty="0" smtClean="0"/>
              <a:t>both styles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0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Components Diagrams 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</a:t>
            </a:r>
            <a:r>
              <a:rPr lang="en-US" dirty="0"/>
              <a:t>are a slightly fuzzy concept in the UML, because both </a:t>
            </a:r>
            <a:r>
              <a:rPr lang="en-US" dirty="0" smtClean="0"/>
              <a:t>UML Class Diagram </a:t>
            </a:r>
            <a:r>
              <a:rPr lang="en-US" dirty="0"/>
              <a:t>and </a:t>
            </a:r>
            <a:r>
              <a:rPr lang="en-US" dirty="0" smtClean="0"/>
              <a:t>UML Component Diagram </a:t>
            </a:r>
            <a:r>
              <a:rPr lang="en-US" dirty="0" smtClean="0"/>
              <a:t>can be </a:t>
            </a:r>
            <a:r>
              <a:rPr lang="en-US" dirty="0"/>
              <a:t>used to model the same </a:t>
            </a:r>
            <a:r>
              <a:rPr lang="en-US" dirty="0" smtClean="0"/>
              <a:t>thing.</a:t>
            </a:r>
          </a:p>
          <a:p>
            <a:pPr lvl="1"/>
            <a:r>
              <a:rPr lang="en-US" dirty="0" smtClean="0"/>
              <a:t>UML Class </a:t>
            </a:r>
            <a:r>
              <a:rPr lang="en-US" dirty="0"/>
              <a:t>can be used to model any level of software element, from an </a:t>
            </a:r>
            <a:r>
              <a:rPr lang="en-US" dirty="0" smtClean="0"/>
              <a:t>entire system </a:t>
            </a:r>
            <a:r>
              <a:rPr lang="en-US" dirty="0"/>
              <a:t>to subsystem to small utility object.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Component Diagrams Intent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modeling and design intent is to emphasize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that </a:t>
            </a:r>
            <a:r>
              <a:rPr lang="en-US" dirty="0" smtClean="0"/>
              <a:t>the </a:t>
            </a:r>
            <a:r>
              <a:rPr lang="en-US" i="1" dirty="0" smtClean="0"/>
              <a:t>interfaces </a:t>
            </a:r>
            <a:r>
              <a:rPr lang="en-US" dirty="0"/>
              <a:t>are important, and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it </a:t>
            </a:r>
            <a:r>
              <a:rPr lang="en-US" dirty="0"/>
              <a:t>is </a:t>
            </a:r>
            <a:r>
              <a:rPr lang="en-US" i="1" dirty="0"/>
              <a:t>modular, self-contained </a:t>
            </a:r>
            <a:r>
              <a:rPr lang="en-US" dirty="0"/>
              <a:t>and </a:t>
            </a:r>
            <a:r>
              <a:rPr lang="en-US" i="1" dirty="0"/>
              <a:t>replaceable</a:t>
            </a:r>
            <a:r>
              <a:rPr lang="en-US" dirty="0" smtClean="0"/>
              <a:t>.</a:t>
            </a:r>
          </a:p>
          <a:p>
            <a:r>
              <a:rPr lang="en-US" dirty="0"/>
              <a:t>The second </a:t>
            </a:r>
            <a:r>
              <a:rPr lang="en-US" dirty="0" smtClean="0"/>
              <a:t>point implies </a:t>
            </a:r>
            <a:r>
              <a:rPr lang="en-US" dirty="0"/>
              <a:t>that a component tends to have little or no dependency on other external </a:t>
            </a:r>
            <a:r>
              <a:rPr lang="en-US" dirty="0" smtClean="0"/>
              <a:t>elements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 relatively stand-alone module.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2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Design-level Perspective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UML </a:t>
            </a:r>
            <a:r>
              <a:rPr lang="en-US" dirty="0"/>
              <a:t>components are a design-level perspective;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don't exist in the concrete </a:t>
            </a:r>
            <a:r>
              <a:rPr lang="en-US" dirty="0" smtClean="0"/>
              <a:t>software perspective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map to concrete artifacts such as a set of files</a:t>
            </a:r>
            <a:r>
              <a:rPr lang="en-US" dirty="0" smtClean="0"/>
              <a:t>.</a:t>
            </a:r>
          </a:p>
          <a:p>
            <a:r>
              <a:rPr lang="en-US" dirty="0"/>
              <a:t>A good analogy for </a:t>
            </a:r>
            <a:r>
              <a:rPr lang="en-US" dirty="0" smtClean="0"/>
              <a:t>component </a:t>
            </a:r>
            <a:r>
              <a:rPr lang="en-US" dirty="0"/>
              <a:t>modeling is a home entertainment </a:t>
            </a:r>
            <a:r>
              <a:rPr lang="en-US" dirty="0" smtClean="0"/>
              <a:t>system;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expect </a:t>
            </a:r>
            <a:r>
              <a:rPr lang="en-US" dirty="0" smtClean="0"/>
              <a:t>to be </a:t>
            </a:r>
            <a:r>
              <a:rPr lang="en-US" dirty="0"/>
              <a:t>able to easily replace the DVD player or speakers. </a:t>
            </a:r>
            <a:endParaRPr lang="en-US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are modular, </a:t>
            </a:r>
            <a:r>
              <a:rPr lang="en-US" dirty="0" smtClean="0"/>
              <a:t>self-contained, replaceable</a:t>
            </a:r>
            <a:r>
              <a:rPr lang="en-US" dirty="0"/>
              <a:t>, and work via standard interfaces.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4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SQL Database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Engine and API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example, at a large-grained level, a SQL database engine can be modeled as a component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any database that understands the same version of SQL and supports the same transaction semantics can be substituted. </a:t>
            </a:r>
            <a:endParaRPr lang="en-US" dirty="0" smtClean="0"/>
          </a:p>
          <a:p>
            <a:r>
              <a:rPr lang="en-US" dirty="0"/>
              <a:t>At a finer level, any solution that implements the standard Java Message Service API can be used or replaced in a system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UML Components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8" y="2323946"/>
            <a:ext cx="8583223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Problem</a:t>
            </a:r>
            <a:r>
              <a:rPr lang="en-US" smtClean="0">
                <a:solidFill>
                  <a:schemeClr val="bg1">
                    <a:lumMod val="95000"/>
                  </a:schemeClr>
                </a:solidFill>
              </a:rPr>
              <a:t>: Persistent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Objects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Assume that in the NextGen application, </a:t>
            </a:r>
            <a:r>
              <a:rPr lang="en-US" i="1" dirty="0"/>
              <a:t>ProductDescription </a:t>
            </a:r>
            <a:r>
              <a:rPr lang="en-US" dirty="0"/>
              <a:t>data resides in a relational database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must be brought into local memory during application use. </a:t>
            </a:r>
            <a:endParaRPr lang="en-US" dirty="0" smtClean="0"/>
          </a:p>
          <a:p>
            <a:pPr lvl="1"/>
            <a:r>
              <a:rPr lang="en-US" b="1" dirty="0" smtClean="0"/>
              <a:t>Persistent </a:t>
            </a:r>
            <a:r>
              <a:rPr lang="en-US" b="1" dirty="0"/>
              <a:t>objects </a:t>
            </a:r>
            <a:r>
              <a:rPr lang="en-US" dirty="0"/>
              <a:t>are those </a:t>
            </a:r>
            <a:r>
              <a:rPr lang="en-US" dirty="0" smtClean="0"/>
              <a:t>that require </a:t>
            </a:r>
            <a:r>
              <a:rPr lang="en-US" dirty="0"/>
              <a:t>persistent storage, such as </a:t>
            </a:r>
            <a:r>
              <a:rPr lang="en-US" i="1" dirty="0"/>
              <a:t>ProductDescription </a:t>
            </a:r>
            <a:r>
              <a:rPr lang="en-US" dirty="0"/>
              <a:t>instances.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06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</a:rPr>
              <a:t>Storage Mechanisms and Persistent Objects</a:t>
            </a:r>
            <a:endParaRPr lang="en-US" sz="3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Relational databases </a:t>
            </a:r>
            <a:r>
              <a:rPr lang="en-US" b="1" dirty="0" smtClean="0"/>
              <a:t>- </a:t>
            </a:r>
            <a:r>
              <a:rPr lang="en-US" dirty="0" smtClean="0"/>
              <a:t>Because </a:t>
            </a:r>
            <a:r>
              <a:rPr lang="en-US" dirty="0"/>
              <a:t>of the prevalence of RDBs, their use is often </a:t>
            </a:r>
            <a:r>
              <a:rPr lang="en-US" dirty="0" smtClean="0"/>
              <a:t>required.</a:t>
            </a:r>
          </a:p>
          <a:p>
            <a:r>
              <a:rPr lang="en-US" b="1" dirty="0"/>
              <a:t>Other </a:t>
            </a:r>
            <a:r>
              <a:rPr lang="en-US" dirty="0"/>
              <a:t>In addition to RDBs, it is sometimes desirable to store objects in other </a:t>
            </a:r>
            <a:r>
              <a:rPr lang="en-US" dirty="0" smtClean="0"/>
              <a:t>storage mechanisms </a:t>
            </a:r>
            <a:r>
              <a:rPr lang="en-US" dirty="0"/>
              <a:t>or formats, such as flat files, XML </a:t>
            </a:r>
            <a:r>
              <a:rPr lang="en-US" dirty="0" smtClean="0"/>
              <a:t>structures, graph databases (RDF/SPARQL), </a:t>
            </a:r>
            <a:r>
              <a:rPr lang="en-US" dirty="0"/>
              <a:t>and so on.</a:t>
            </a:r>
            <a:r>
              <a:rPr lang="en-US" dirty="0" smtClean="0"/>
              <a:t>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6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</a:rPr>
              <a:t>Pattern: Representing Objects as Tables</a:t>
            </a:r>
            <a:endParaRPr lang="en-US" sz="3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Representing Objects as Tables </a:t>
            </a:r>
            <a:r>
              <a:rPr lang="en-US" dirty="0"/>
              <a:t>pattern </a:t>
            </a:r>
            <a:r>
              <a:rPr lang="en-US" dirty="0" smtClean="0"/>
              <a:t>proposes </a:t>
            </a:r>
            <a:r>
              <a:rPr lang="en-US" dirty="0"/>
              <a:t>defining a table in an RDB </a:t>
            </a:r>
            <a:r>
              <a:rPr lang="en-US" dirty="0" smtClean="0"/>
              <a:t>for each </a:t>
            </a:r>
            <a:r>
              <a:rPr lang="en-US" dirty="0"/>
              <a:t>persistent object class. </a:t>
            </a:r>
            <a:endParaRPr lang="en-US" dirty="0" smtClean="0"/>
          </a:p>
          <a:p>
            <a:pPr lvl="1"/>
            <a:r>
              <a:rPr lang="en-US" dirty="0" smtClean="0"/>
              <a:t>Object </a:t>
            </a:r>
            <a:r>
              <a:rPr lang="en-US" dirty="0"/>
              <a:t>attributes containing primitive data types (number, </a:t>
            </a:r>
            <a:r>
              <a:rPr lang="en-US" dirty="0" smtClean="0"/>
              <a:t>string, boolean</a:t>
            </a:r>
            <a:r>
              <a:rPr lang="en-US" dirty="0"/>
              <a:t>, and so on) map to columns.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1" y="4430683"/>
            <a:ext cx="8516539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19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UML Data Modeling Profile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UML has become a popular notation for </a:t>
            </a:r>
            <a:r>
              <a:rPr lang="en-US" sz="2800" b="1" dirty="0" smtClean="0"/>
              <a:t>data models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To </a:t>
            </a:r>
            <a:r>
              <a:rPr lang="en-US" sz="2400" dirty="0"/>
              <a:t>generalize, the UML </a:t>
            </a:r>
            <a:r>
              <a:rPr lang="en-US" sz="2400" dirty="0" smtClean="0"/>
              <a:t>has the </a:t>
            </a:r>
            <a:r>
              <a:rPr lang="en-US" sz="2400" dirty="0"/>
              <a:t>concept of a </a:t>
            </a:r>
            <a:r>
              <a:rPr lang="en-US" sz="2400" b="1" dirty="0"/>
              <a:t>UML profile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D60093"/>
                </a:solidFill>
              </a:rPr>
              <a:t>a coherent set of UML stereotypes, tagged values, and </a:t>
            </a:r>
            <a:r>
              <a:rPr lang="en-US" sz="2400" b="1" dirty="0" smtClean="0">
                <a:solidFill>
                  <a:srgbClr val="D60093"/>
                </a:solidFill>
              </a:rPr>
              <a:t>constraints for </a:t>
            </a:r>
            <a:r>
              <a:rPr lang="en-US" sz="2400" b="1" dirty="0">
                <a:solidFill>
                  <a:srgbClr val="D60093"/>
                </a:solidFill>
              </a:rPr>
              <a:t>a particular purpose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30369"/>
            <a:ext cx="7058542" cy="27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Objectives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Summarize UML </a:t>
            </a:r>
            <a:r>
              <a:rPr lang="en-CA" dirty="0" smtClean="0"/>
              <a:t>Deployment </a:t>
            </a:r>
            <a:r>
              <a:rPr lang="en-CA" dirty="0" smtClean="0"/>
              <a:t>and </a:t>
            </a:r>
            <a:r>
              <a:rPr lang="en-CA" dirty="0" smtClean="0"/>
              <a:t>Component </a:t>
            </a:r>
            <a:r>
              <a:rPr lang="en-CA" dirty="0" smtClean="0"/>
              <a:t>notation.</a:t>
            </a:r>
          </a:p>
          <a:p>
            <a:r>
              <a:rPr lang="en-US" dirty="0" smtClean="0"/>
              <a:t>Design a </a:t>
            </a:r>
            <a:r>
              <a:rPr lang="en-US" dirty="0"/>
              <a:t>framework with the Template Method, State, and </a:t>
            </a:r>
            <a:r>
              <a:rPr lang="en-US" dirty="0" smtClean="0"/>
              <a:t>Command patterns.</a:t>
            </a:r>
          </a:p>
          <a:p>
            <a:r>
              <a:rPr lang="en-US" dirty="0"/>
              <a:t>Introduce issues in object-relational (O-R) mapping</a:t>
            </a:r>
            <a:r>
              <a:rPr lang="en-US" dirty="0" smtClean="0"/>
              <a:t>.</a:t>
            </a:r>
          </a:p>
          <a:p>
            <a:r>
              <a:rPr lang="en-US" dirty="0"/>
              <a:t>Implement lazy materialization with Virtual Proxies.</a:t>
            </a:r>
            <a:endParaRPr lang="en-CA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6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Pattern: Object Identifier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900" y="990600"/>
            <a:ext cx="8640360" cy="5257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b="1" dirty="0"/>
              <a:t>Object Identifier </a:t>
            </a:r>
            <a:r>
              <a:rPr lang="en-US" sz="2400" dirty="0"/>
              <a:t>pattern </a:t>
            </a:r>
            <a:r>
              <a:rPr lang="en-US" sz="2400" dirty="0" smtClean="0"/>
              <a:t>proposes </a:t>
            </a:r>
            <a:r>
              <a:rPr lang="en-US" sz="2400" dirty="0"/>
              <a:t>assigning an </a:t>
            </a:r>
            <a:r>
              <a:rPr lang="en-US" sz="2400" b="1" dirty="0"/>
              <a:t>object identifier </a:t>
            </a:r>
            <a:r>
              <a:rPr lang="en-US" sz="2400" dirty="0"/>
              <a:t>(OID) to </a:t>
            </a:r>
            <a:r>
              <a:rPr lang="en-US" sz="2400" dirty="0" smtClean="0"/>
              <a:t>each record </a:t>
            </a:r>
            <a:r>
              <a:rPr lang="en-US" sz="2400" dirty="0"/>
              <a:t>and object </a:t>
            </a:r>
            <a:endParaRPr lang="en-US" sz="2400" dirty="0" smtClean="0"/>
          </a:p>
          <a:p>
            <a:pPr lvl="1"/>
            <a:r>
              <a:rPr lang="en-US" sz="2200" dirty="0" smtClean="0"/>
              <a:t>An </a:t>
            </a:r>
            <a:r>
              <a:rPr lang="en-US" sz="2200" dirty="0"/>
              <a:t>OID is usually an alphanumeric value; each is unique to a specific </a:t>
            </a:r>
            <a:r>
              <a:rPr lang="en-US" sz="2200" dirty="0" smtClean="0"/>
              <a:t>object.</a:t>
            </a:r>
          </a:p>
          <a:p>
            <a:pPr lvl="1"/>
            <a:r>
              <a:rPr lang="en-US" sz="2200" dirty="0" smtClean="0"/>
              <a:t>If </a:t>
            </a:r>
            <a:r>
              <a:rPr lang="en-US" sz="2200" dirty="0"/>
              <a:t>every object is associated with an OID, and every table has an OID primary key, </a:t>
            </a:r>
            <a:r>
              <a:rPr lang="en-US" sz="2200" dirty="0" smtClean="0"/>
              <a:t>every object </a:t>
            </a:r>
            <a:r>
              <a:rPr lang="en-US" sz="2200" dirty="0"/>
              <a:t>can be uniquely mapped to some row in some </a:t>
            </a:r>
            <a:r>
              <a:rPr lang="en-US" sz="2200" dirty="0" smtClean="0"/>
              <a:t>table.</a:t>
            </a:r>
            <a:endParaRPr lang="en-US" sz="2200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8" y="4015405"/>
            <a:ext cx="8487960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Accessing Persistence Service with Facade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one in the design of this subsystem is to define a facade for its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 smtClean="0"/>
              <a:t>Facade </a:t>
            </a:r>
            <a:r>
              <a:rPr lang="en-US" dirty="0" smtClean="0"/>
              <a:t>is a </a:t>
            </a:r>
            <a:r>
              <a:rPr lang="en-US" dirty="0"/>
              <a:t>common pattern to provide a unified interface to a subsystem</a:t>
            </a:r>
            <a:r>
              <a:rPr lang="en-US" dirty="0" smtClean="0"/>
              <a:t> </a:t>
            </a:r>
          </a:p>
          <a:p>
            <a:r>
              <a:rPr lang="en-US" dirty="0"/>
              <a:t>To begin, an operation is </a:t>
            </a:r>
            <a:r>
              <a:rPr lang="en-US" dirty="0" smtClean="0"/>
              <a:t>needed to </a:t>
            </a:r>
            <a:r>
              <a:rPr lang="en-US" dirty="0"/>
              <a:t>retrieve an object given an OID. </a:t>
            </a:r>
            <a:endParaRPr lang="en-US" dirty="0" smtClean="0"/>
          </a:p>
          <a:p>
            <a:pPr lvl="1"/>
            <a:r>
              <a:rPr lang="en-US" dirty="0" smtClean="0"/>
              <a:t>But </a:t>
            </a:r>
            <a:r>
              <a:rPr lang="en-US" dirty="0"/>
              <a:t>in addition to an OID, the subsystem needs to know </a:t>
            </a:r>
            <a:r>
              <a:rPr lang="en-US" dirty="0" smtClean="0"/>
              <a:t>what type </a:t>
            </a:r>
            <a:r>
              <a:rPr lang="en-US" dirty="0"/>
              <a:t>of object to </a:t>
            </a:r>
            <a:r>
              <a:rPr lang="en-US" dirty="0" smtClean="0"/>
              <a:t>materialize;</a:t>
            </a:r>
          </a:p>
          <a:p>
            <a:pPr lvl="2"/>
            <a:r>
              <a:rPr lang="en-US" dirty="0" smtClean="0"/>
              <a:t>therefore</a:t>
            </a:r>
            <a:r>
              <a:rPr lang="en-US" dirty="0"/>
              <a:t>, the class type will also be provided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The Persistence Facade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25" y="1900024"/>
            <a:ext cx="8411749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873"/>
            <a:ext cx="905256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400" dirty="0" smtClean="0">
                <a:solidFill>
                  <a:schemeClr val="bg1">
                    <a:lumMod val="95000"/>
                  </a:schemeClr>
                </a:solidFill>
              </a:rPr>
              <a:t>Who should be Responsible for Materialization and Dematerialization of Objects?</a:t>
            </a:r>
            <a:endParaRPr lang="en-US" sz="3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Information Expert pattern suggests that the persistent object class </a:t>
            </a:r>
            <a:r>
              <a:rPr lang="en-US" dirty="0" smtClean="0"/>
              <a:t>itself (</a:t>
            </a:r>
            <a:r>
              <a:rPr lang="en-US" i="1" dirty="0" smtClean="0"/>
              <a:t>ProductDescription</a:t>
            </a:r>
            <a:r>
              <a:rPr lang="en-US" dirty="0"/>
              <a:t>) is a candidate, </a:t>
            </a:r>
            <a:endParaRPr lang="en-US" dirty="0" smtClean="0"/>
          </a:p>
          <a:p>
            <a:pPr lvl="1"/>
            <a:r>
              <a:rPr lang="en-US" dirty="0" smtClean="0"/>
              <a:t>because </a:t>
            </a:r>
            <a:r>
              <a:rPr lang="en-US" dirty="0"/>
              <a:t>it has some of the </a:t>
            </a:r>
            <a:r>
              <a:rPr lang="en-US" dirty="0" smtClean="0"/>
              <a:t>data</a:t>
            </a:r>
          </a:p>
          <a:p>
            <a:r>
              <a:rPr lang="en-US" dirty="0"/>
              <a:t>But if direct mapping is manually added and maintained, it has a number of </a:t>
            </a:r>
            <a:r>
              <a:rPr lang="en-US" dirty="0" smtClean="0"/>
              <a:t>defects:</a:t>
            </a:r>
            <a:endParaRPr lang="en-US" dirty="0" smtClean="0"/>
          </a:p>
          <a:p>
            <a:pPr lvl="1"/>
            <a:r>
              <a:rPr lang="en-US" dirty="0"/>
              <a:t>Strong coupling of the persistent object class to persistent storage </a:t>
            </a:r>
            <a:r>
              <a:rPr lang="en-US" dirty="0" smtClean="0"/>
              <a:t>knowledge violation of Low </a:t>
            </a:r>
            <a:r>
              <a:rPr lang="en-US" dirty="0" smtClean="0"/>
              <a:t>Coupling</a:t>
            </a:r>
            <a:r>
              <a:rPr lang="en-US" dirty="0"/>
              <a:t> </a:t>
            </a:r>
            <a:r>
              <a:rPr lang="en-US" dirty="0" smtClean="0"/>
              <a:t>(and High Cohesion)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</a:rPr>
              <a:t>Database Mapper 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</a:rPr>
              <a:t>(or 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</a:rPr>
              <a:t>Database Broker </a:t>
            </a:r>
            <a:r>
              <a:rPr lang="en-US" sz="3500" dirty="0" smtClean="0">
                <a:solidFill>
                  <a:schemeClr val="bg1">
                    <a:lumMod val="95000"/>
                  </a:schemeClr>
                </a:solidFill>
              </a:rPr>
              <a:t>Pattern)</a:t>
            </a:r>
            <a:endParaRPr lang="en-US" sz="35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</a:t>
            </a:r>
            <a:r>
              <a:rPr lang="en-US" dirty="0"/>
              <a:t>will explore a classic </a:t>
            </a:r>
            <a:r>
              <a:rPr lang="en-US" b="1" dirty="0"/>
              <a:t>indirect mapping </a:t>
            </a:r>
            <a:r>
              <a:rPr lang="en-US" dirty="0"/>
              <a:t>approach, that uses other objects to do the </a:t>
            </a:r>
            <a:r>
              <a:rPr lang="en-US" dirty="0" smtClean="0"/>
              <a:t>mapping for </a:t>
            </a:r>
            <a:r>
              <a:rPr lang="en-US" dirty="0"/>
              <a:t>persistent </a:t>
            </a:r>
            <a:r>
              <a:rPr lang="en-US" dirty="0" smtClean="0"/>
              <a:t>objects.</a:t>
            </a:r>
          </a:p>
          <a:p>
            <a:pPr lvl="1"/>
            <a:r>
              <a:rPr lang="en-US" dirty="0" smtClean="0"/>
              <a:t>Part </a:t>
            </a:r>
            <a:r>
              <a:rPr lang="en-US" dirty="0"/>
              <a:t>of this approach is to use the </a:t>
            </a:r>
            <a:r>
              <a:rPr lang="en-US" b="1" dirty="0"/>
              <a:t>Database Broker </a:t>
            </a:r>
            <a:r>
              <a:rPr lang="en-US" dirty="0" smtClean="0"/>
              <a:t>pattern.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proposes making a </a:t>
            </a:r>
            <a:r>
              <a:rPr lang="en-US" dirty="0" smtClean="0"/>
              <a:t>class that </a:t>
            </a:r>
            <a:r>
              <a:rPr lang="en-US" dirty="0"/>
              <a:t>is responsible for materialization, dematerialization, and object caching.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has also </a:t>
            </a:r>
            <a:r>
              <a:rPr lang="en-US" dirty="0" smtClean="0"/>
              <a:t>been called </a:t>
            </a:r>
            <a:r>
              <a:rPr lang="en-US" dirty="0"/>
              <a:t>the </a:t>
            </a:r>
            <a:r>
              <a:rPr lang="en-US" b="1" dirty="0"/>
              <a:t>Database Mapper </a:t>
            </a:r>
            <a:r>
              <a:rPr lang="en-US" dirty="0" smtClean="0"/>
              <a:t>pattern.</a:t>
            </a:r>
          </a:p>
          <a:p>
            <a:r>
              <a:rPr lang="en-US" dirty="0"/>
              <a:t>A different mapper class is defined for each persistent object class.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Snippet of Code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ach </a:t>
            </a:r>
            <a:r>
              <a:rPr lang="en-US" dirty="0"/>
              <a:t>persistent object may have its own mapper class, </a:t>
            </a:r>
            <a:endParaRPr lang="en-US" dirty="0" smtClean="0"/>
          </a:p>
          <a:p>
            <a:pPr lvl="1"/>
            <a:r>
              <a:rPr lang="en-US" dirty="0" smtClean="0"/>
              <a:t>and there </a:t>
            </a:r>
            <a:r>
              <a:rPr lang="en-US" dirty="0"/>
              <a:t>may be different kinds </a:t>
            </a:r>
            <a:r>
              <a:rPr lang="en-US" dirty="0" smtClean="0"/>
              <a:t>of mappers </a:t>
            </a:r>
            <a:r>
              <a:rPr lang="en-US" dirty="0"/>
              <a:t>for different storage </a:t>
            </a:r>
            <a:r>
              <a:rPr lang="en-US" dirty="0" smtClean="0"/>
              <a:t>mechanisms (see next slide).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79" y="3709283"/>
            <a:ext cx="6925642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Database Mappers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7" y="1183129"/>
            <a:ext cx="7665726" cy="53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Template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Method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28" y="1050924"/>
            <a:ext cx="8802272" cy="52578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idea is to define </a:t>
            </a:r>
            <a:r>
              <a:rPr lang="en-US" sz="2800" dirty="0" smtClean="0"/>
              <a:t>the </a:t>
            </a:r>
            <a:r>
              <a:rPr lang="en-US" sz="2800" dirty="0"/>
              <a:t>Template </a:t>
            </a:r>
            <a:r>
              <a:rPr lang="en-US" sz="2800" dirty="0" smtClean="0"/>
              <a:t>Method in </a:t>
            </a:r>
            <a:r>
              <a:rPr lang="en-US" sz="2800" dirty="0"/>
              <a:t>a superclass that defines the skeleton </a:t>
            </a:r>
            <a:r>
              <a:rPr lang="en-US" sz="2800" dirty="0" smtClean="0"/>
              <a:t>of an </a:t>
            </a:r>
            <a:r>
              <a:rPr lang="en-US" sz="2800" dirty="0"/>
              <a:t>algorithm, with its varying and unvarying parts.</a:t>
            </a:r>
            <a:endParaRPr lang="en-US" sz="2800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81" y="2450439"/>
            <a:ext cx="6522837" cy="440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7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Materialization with the Template Method Pattern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3649"/>
            <a:ext cx="8785860" cy="5257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If we were to program two or three mapper classes, some commonality in the code would </a:t>
            </a:r>
            <a:r>
              <a:rPr lang="en-US" dirty="0" smtClean="0"/>
              <a:t>become apparent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basic repeating algorithm structure for materializing an object is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point of variation is how the object is created from storage.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1" y="2819400"/>
            <a:ext cx="7401958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29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Template Method for Mapper Objects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" y="1328737"/>
            <a:ext cx="8973802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Deployment Diagrams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eployment </a:t>
            </a:r>
            <a:r>
              <a:rPr lang="en-US" dirty="0" smtClean="0"/>
              <a:t>D</a:t>
            </a:r>
            <a:r>
              <a:rPr lang="en-US" dirty="0" smtClean="0"/>
              <a:t>iagrams show </a:t>
            </a:r>
            <a:r>
              <a:rPr lang="en-US" dirty="0"/>
              <a:t>the assignment of </a:t>
            </a:r>
            <a:r>
              <a:rPr lang="en-US" dirty="0" smtClean="0"/>
              <a:t>software artifacts (</a:t>
            </a:r>
            <a:r>
              <a:rPr lang="en-US" dirty="0" smtClean="0"/>
              <a:t>e.g., </a:t>
            </a:r>
            <a:r>
              <a:rPr lang="en-US" dirty="0" smtClean="0"/>
              <a:t>executable files) to computational </a:t>
            </a:r>
            <a:r>
              <a:rPr lang="en-US" dirty="0"/>
              <a:t>nodes (</a:t>
            </a:r>
            <a:r>
              <a:rPr lang="en-US" dirty="0" smtClean="0"/>
              <a:t>something </a:t>
            </a:r>
            <a:r>
              <a:rPr lang="en-US" dirty="0"/>
              <a:t>with processing services</a:t>
            </a:r>
            <a:r>
              <a:rPr lang="en-US" dirty="0" smtClean="0"/>
              <a:t>).</a:t>
            </a:r>
          </a:p>
          <a:p>
            <a:r>
              <a:rPr lang="en-US" dirty="0"/>
              <a:t>It shows the deployment </a:t>
            </a:r>
            <a:r>
              <a:rPr lang="en-US" dirty="0" smtClean="0"/>
              <a:t>of software </a:t>
            </a:r>
            <a:r>
              <a:rPr lang="en-US" dirty="0"/>
              <a:t>elements to the </a:t>
            </a:r>
            <a:r>
              <a:rPr lang="en-US" b="1" dirty="0"/>
              <a:t>physical architecture </a:t>
            </a:r>
            <a:endParaRPr lang="en-US" b="1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the communication (usually on a </a:t>
            </a:r>
            <a:r>
              <a:rPr lang="en-US" dirty="0" smtClean="0"/>
              <a:t>network) between </a:t>
            </a:r>
            <a:r>
              <a:rPr lang="en-US" dirty="0"/>
              <a:t>physical elements. </a:t>
            </a:r>
            <a:endParaRPr lang="en-CA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Overriding the Hook Method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31" y="1193251"/>
            <a:ext cx="8226994" cy="53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Tightening up the Code with Template Method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99" y="1093284"/>
            <a:ext cx="6579401" cy="54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Persistence Framework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5" y="1141721"/>
            <a:ext cx="7736363" cy="544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7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Consolidating and Hiding SQL Statements in One Class</a:t>
            </a:r>
            <a:endParaRPr lang="en-US" sz="3600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There is a single Pure Fabrication class (and it's a singleton) </a:t>
            </a:r>
            <a:r>
              <a:rPr lang="en-US" sz="2800" i="1" dirty="0"/>
              <a:t>RDBOperations </a:t>
            </a:r>
            <a:r>
              <a:rPr lang="en-US" sz="2800" dirty="0"/>
              <a:t>where all </a:t>
            </a:r>
            <a:r>
              <a:rPr lang="en-US" sz="2800" dirty="0" smtClean="0"/>
              <a:t>SQL operations </a:t>
            </a:r>
            <a:r>
              <a:rPr lang="en-US" sz="2800" dirty="0"/>
              <a:t>(SELECT, INSERT, ...) are consolidated.</a:t>
            </a:r>
            <a:r>
              <a:rPr lang="en-US" sz="2800" dirty="0" smtClean="0"/>
              <a:t> </a:t>
            </a:r>
          </a:p>
          <a:p>
            <a:r>
              <a:rPr lang="en-US" sz="2800" dirty="0"/>
              <a:t>The RDB mapper classes collaborate with it to obtain a DB record or record set (for </a:t>
            </a:r>
            <a:r>
              <a:rPr lang="en-US" sz="2800" dirty="0" smtClean="0"/>
              <a:t>example, </a:t>
            </a:r>
            <a:r>
              <a:rPr lang="en-US" sz="2800" i="1" dirty="0" smtClean="0"/>
              <a:t>ResultSet</a:t>
            </a:r>
            <a:r>
              <a:rPr lang="en-US" sz="2800" dirty="0" smtClean="0"/>
              <a:t>). Its </a:t>
            </a:r>
            <a:r>
              <a:rPr lang="en-US" sz="2800" dirty="0"/>
              <a:t>interface looks something like this:</a:t>
            </a:r>
            <a:endParaRPr lang="en-US" sz="2800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4" y="4187757"/>
            <a:ext cx="810690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Mapper Code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</a:t>
            </a:r>
            <a:r>
              <a:rPr lang="en-US" dirty="0"/>
              <a:t>that, for example, a mapper has code like this: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3" y="2514600"/>
            <a:ext cx="8916644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Mapper Code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following </a:t>
            </a:r>
            <a:r>
              <a:rPr lang="en-US" dirty="0" smtClean="0"/>
              <a:t>are benefits from </a:t>
            </a:r>
            <a:r>
              <a:rPr lang="en-US" dirty="0"/>
              <a:t>this Pure Fabrication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Ease of maintenance and performance tuning by an expert. </a:t>
            </a:r>
            <a:endParaRPr lang="en-US" dirty="0" smtClean="0"/>
          </a:p>
          <a:p>
            <a:pPr lvl="2"/>
            <a:r>
              <a:rPr lang="en-US" dirty="0" smtClean="0"/>
              <a:t>SQL </a:t>
            </a:r>
            <a:r>
              <a:rPr lang="en-US" dirty="0"/>
              <a:t>optimization requires a </a:t>
            </a:r>
            <a:r>
              <a:rPr lang="en-US" dirty="0" smtClean="0"/>
              <a:t>SQL aficionado</a:t>
            </a:r>
            <a:r>
              <a:rPr lang="en-US" dirty="0"/>
              <a:t>, rather than an </a:t>
            </a:r>
            <a:r>
              <a:rPr lang="en-US" dirty="0" smtClean="0"/>
              <a:t>object programmer</a:t>
            </a:r>
            <a:r>
              <a:rPr lang="en-US" dirty="0"/>
              <a:t>. </a:t>
            </a:r>
            <a:endParaRPr lang="en-US" dirty="0" smtClean="0"/>
          </a:p>
          <a:p>
            <a:pPr lvl="2"/>
            <a:r>
              <a:rPr lang="en-US" dirty="0" smtClean="0"/>
              <a:t>With </a:t>
            </a:r>
            <a:r>
              <a:rPr lang="en-US" dirty="0"/>
              <a:t>all the SQL embedded in this one </a:t>
            </a:r>
            <a:r>
              <a:rPr lang="en-US" dirty="0" smtClean="0"/>
              <a:t>class, it </a:t>
            </a:r>
            <a:r>
              <a:rPr lang="en-US" dirty="0"/>
              <a:t>is easy for the SQL expert to find and work on </a:t>
            </a:r>
            <a:r>
              <a:rPr lang="en-US" dirty="0" smtClean="0"/>
              <a:t>it.</a:t>
            </a:r>
          </a:p>
          <a:p>
            <a:pPr lvl="1"/>
            <a:r>
              <a:rPr lang="en-US" dirty="0" smtClean="0"/>
              <a:t>Encapsulation </a:t>
            </a:r>
            <a:r>
              <a:rPr lang="en-US" dirty="0"/>
              <a:t>of the access method and </a:t>
            </a:r>
            <a:r>
              <a:rPr lang="en-US" dirty="0" smtClean="0"/>
              <a:t>details.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example, hard-coded SQL could </a:t>
            </a:r>
            <a:r>
              <a:rPr lang="en-US" dirty="0" smtClean="0"/>
              <a:t>be replaced </a:t>
            </a:r>
            <a:r>
              <a:rPr lang="en-US" dirty="0"/>
              <a:t>by a call to a stored procedure in the RDB in order to obtain the </a:t>
            </a:r>
            <a:r>
              <a:rPr lang="en-US" dirty="0" smtClean="0"/>
              <a:t>data.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9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Transactional States and the State Pattern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Persistent </a:t>
            </a:r>
            <a:r>
              <a:rPr lang="en-US" dirty="0"/>
              <a:t>objects can be inserted, deleted, or modified</a:t>
            </a:r>
            <a:r>
              <a:rPr lang="en-US" dirty="0" smtClean="0"/>
              <a:t>.</a:t>
            </a:r>
          </a:p>
          <a:p>
            <a:r>
              <a:rPr lang="en-US" dirty="0"/>
              <a:t>Operating on a persistent object (for example, modifying it) does not cause an </a:t>
            </a:r>
            <a:r>
              <a:rPr lang="en-US" dirty="0" smtClean="0"/>
              <a:t>immediate database </a:t>
            </a:r>
            <a:r>
              <a:rPr lang="en-US" dirty="0"/>
              <a:t>update; </a:t>
            </a:r>
            <a:endParaRPr lang="en-US" dirty="0" smtClean="0"/>
          </a:p>
          <a:p>
            <a:pPr lvl="1"/>
            <a:r>
              <a:rPr lang="en-US" dirty="0" smtClean="0"/>
              <a:t>rather</a:t>
            </a:r>
            <a:r>
              <a:rPr lang="en-US" dirty="0"/>
              <a:t>, an explicit </a:t>
            </a:r>
            <a:r>
              <a:rPr lang="en-US" i="1" dirty="0"/>
              <a:t>commit </a:t>
            </a:r>
            <a:r>
              <a:rPr lang="en-US" dirty="0"/>
              <a:t>operation must be performed</a:t>
            </a:r>
            <a:r>
              <a:rPr lang="en-US" dirty="0" smtClean="0"/>
              <a:t>.</a:t>
            </a:r>
          </a:p>
          <a:p>
            <a:r>
              <a:rPr lang="en-US" dirty="0"/>
              <a:t>For example, an "old dirty" object is </a:t>
            </a:r>
            <a:r>
              <a:rPr lang="en-US" dirty="0"/>
              <a:t> </a:t>
            </a:r>
            <a:r>
              <a:rPr lang="en-US" dirty="0" smtClean="0"/>
              <a:t>retrieved </a:t>
            </a:r>
            <a:r>
              <a:rPr lang="en-US" dirty="0"/>
              <a:t>from the database and </a:t>
            </a:r>
            <a:r>
              <a:rPr lang="en-US" dirty="0" smtClean="0"/>
              <a:t>modified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On a commit </a:t>
            </a:r>
            <a:r>
              <a:rPr lang="en-US" dirty="0"/>
              <a:t>operation, it should be updated to the </a:t>
            </a:r>
            <a:r>
              <a:rPr lang="en-US" dirty="0" smtClean="0"/>
              <a:t>database in </a:t>
            </a:r>
            <a:r>
              <a:rPr lang="en-US" dirty="0"/>
              <a:t>contrast to one in the "old clean" </a:t>
            </a:r>
            <a:r>
              <a:rPr lang="en-US" dirty="0" smtClean="0"/>
              <a:t>state, which </a:t>
            </a:r>
            <a:r>
              <a:rPr lang="en-US" dirty="0"/>
              <a:t>should do nothing (because it hasn't changed).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 smtClean="0"/>
              <a:t>a delete </a:t>
            </a:r>
            <a:r>
              <a:rPr lang="en-US" dirty="0"/>
              <a:t>or save operation is performed, it does not immediately cause a database delete or </a:t>
            </a:r>
            <a:r>
              <a:rPr lang="en-US" dirty="0" smtClean="0"/>
              <a:t>save; rather</a:t>
            </a:r>
            <a:r>
              <a:rPr lang="en-US" dirty="0"/>
              <a:t>, the persistent object transitions to the appropriate state, awaiting a commit or rollback </a:t>
            </a:r>
            <a:r>
              <a:rPr lang="en-US" dirty="0" smtClean="0"/>
              <a:t>to really </a:t>
            </a:r>
            <a:r>
              <a:rPr lang="en-US" dirty="0"/>
              <a:t>do something.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State Chart for Persistent Object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9" y="1152245"/>
            <a:ext cx="7395882" cy="55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Persistent Objects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82039"/>
            <a:ext cx="8229600" cy="5501641"/>
          </a:xfrm>
        </p:spPr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/>
              <a:t>this design, assume that we will make all persistent object classes extend a </a:t>
            </a:r>
            <a:r>
              <a:rPr lang="en-US" i="1" dirty="0" err="1" smtClean="0"/>
              <a:t>PersistentObject</a:t>
            </a:r>
            <a:r>
              <a:rPr lang="en-US" i="1" dirty="0"/>
              <a:t> </a:t>
            </a:r>
            <a:r>
              <a:rPr lang="en-US" dirty="0" smtClean="0"/>
              <a:t>class that </a:t>
            </a:r>
            <a:r>
              <a:rPr lang="en-US" dirty="0"/>
              <a:t>provides common technical services for persistence.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581006"/>
            <a:ext cx="6992326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39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  <a:ea typeface="+mj-ea"/>
              </a:rPr>
              <a:t>Similar Structur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 of Case Logic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0924"/>
            <a:ext cx="8229600" cy="5257801"/>
          </a:xfrm>
        </p:spPr>
        <p:txBody>
          <a:bodyPr>
            <a:normAutofit/>
          </a:bodyPr>
          <a:lstStyle/>
          <a:p>
            <a:r>
              <a:rPr lang="en-US" sz="2800" dirty="0"/>
              <a:t>N</a:t>
            </a:r>
            <a:r>
              <a:rPr lang="en-US" sz="2800" dirty="0" smtClean="0"/>
              <a:t>otice </a:t>
            </a:r>
            <a:r>
              <a:rPr lang="en-US" sz="2800" dirty="0"/>
              <a:t>that </a:t>
            </a:r>
            <a:r>
              <a:rPr lang="en-US" sz="2800" i="1" dirty="0"/>
              <a:t>commit </a:t>
            </a:r>
            <a:r>
              <a:rPr lang="en-US" sz="2800" dirty="0" smtClean="0"/>
              <a:t>and </a:t>
            </a:r>
            <a:r>
              <a:rPr lang="en-US" sz="2800" i="1" dirty="0" smtClean="0"/>
              <a:t>rollback </a:t>
            </a:r>
            <a:r>
              <a:rPr lang="en-US" sz="2800" dirty="0"/>
              <a:t>methods require similar structures of case logic, based on a transactional state </a:t>
            </a:r>
            <a:r>
              <a:rPr lang="en-US" sz="2800" dirty="0" smtClean="0"/>
              <a:t>code. </a:t>
            </a:r>
          </a:p>
          <a:p>
            <a:pPr lvl="1"/>
            <a:r>
              <a:rPr lang="en-US" sz="2400" i="1" dirty="0" smtClean="0"/>
              <a:t>commit </a:t>
            </a:r>
            <a:r>
              <a:rPr lang="en-US" sz="2400" dirty="0"/>
              <a:t>and </a:t>
            </a:r>
            <a:r>
              <a:rPr lang="en-US" sz="2400" i="1" dirty="0"/>
              <a:t>rollback </a:t>
            </a:r>
            <a:r>
              <a:rPr lang="en-US" sz="2400" dirty="0"/>
              <a:t>perform different actions in their cases, but they have similar </a:t>
            </a:r>
            <a:r>
              <a:rPr lang="en-US" sz="2400" dirty="0" smtClean="0"/>
              <a:t>logic structures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9416"/>
            <a:ext cx="5239481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2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Deployment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Diagram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15567"/>
            <a:ext cx="7449590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40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Applying the State Pattern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2514600" cy="5257801"/>
          </a:xfrm>
        </p:spPr>
        <p:txBody>
          <a:bodyPr>
            <a:normAutofit/>
          </a:bodyPr>
          <a:lstStyle/>
          <a:p>
            <a:r>
              <a:rPr lang="en-US" dirty="0"/>
              <a:t>An alternative to this repeating case logic structure is the </a:t>
            </a:r>
            <a:r>
              <a:rPr lang="en-US" dirty="0" err="1"/>
              <a:t>GoF</a:t>
            </a:r>
            <a:r>
              <a:rPr lang="en-US" dirty="0"/>
              <a:t> State pattern.</a:t>
            </a:r>
            <a:r>
              <a:rPr lang="en-US" dirty="0" smtClean="0"/>
              <a:t>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57" y="1233170"/>
            <a:ext cx="626434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41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Designing Transaction with the Commend Pattern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Transaction </a:t>
            </a:r>
            <a:r>
              <a:rPr lang="en-US" dirty="0"/>
              <a:t>is a unit of </a:t>
            </a:r>
            <a:r>
              <a:rPr lang="en-US" dirty="0" smtClean="0"/>
              <a:t>work a </a:t>
            </a:r>
            <a:r>
              <a:rPr lang="en-US" dirty="0"/>
              <a:t>set </a:t>
            </a:r>
            <a:r>
              <a:rPr lang="en-US" dirty="0" smtClean="0"/>
              <a:t>of tasks </a:t>
            </a:r>
            <a:r>
              <a:rPr lang="en-US" dirty="0" smtClean="0"/>
              <a:t>whose </a:t>
            </a:r>
            <a:r>
              <a:rPr lang="en-US" dirty="0"/>
              <a:t>tasks must all complete successfully, or none must be completed. That is, </a:t>
            </a:r>
            <a:r>
              <a:rPr lang="en-US" dirty="0" smtClean="0"/>
              <a:t>its completion </a:t>
            </a:r>
            <a:r>
              <a:rPr lang="en-US" dirty="0"/>
              <a:t>is atomic</a:t>
            </a:r>
            <a:r>
              <a:rPr lang="en-US" dirty="0" smtClean="0"/>
              <a:t>.</a:t>
            </a:r>
          </a:p>
          <a:p>
            <a:r>
              <a:rPr lang="en-US" dirty="0"/>
              <a:t>In terms of the persistence service, the tasks of a transaction include inserting, updating, </a:t>
            </a:r>
            <a:r>
              <a:rPr lang="en-US" dirty="0" smtClean="0"/>
              <a:t>and deleting </a:t>
            </a:r>
            <a:r>
              <a:rPr lang="en-US" dirty="0"/>
              <a:t>objects. One transaction could contain two inserts, one update, and three deletes, </a:t>
            </a:r>
            <a:r>
              <a:rPr lang="en-US" dirty="0" smtClean="0"/>
              <a:t>for example.</a:t>
            </a:r>
          </a:p>
          <a:p>
            <a:r>
              <a:rPr lang="en-US" dirty="0" smtClean="0"/>
              <a:t>Command Pattern: </a:t>
            </a:r>
            <a:r>
              <a:rPr lang="en-US" dirty="0"/>
              <a:t>Make each task a class that implements a common interface.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42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Commands for Database Operations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 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310" y="1439212"/>
            <a:ext cx="6973273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43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Quiz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difference between Component and Package Diagrams? </a:t>
            </a:r>
          </a:p>
          <a:p>
            <a:r>
              <a:rPr lang="en-US" dirty="0" smtClean="0"/>
              <a:t>Describe Database Broker Pattern</a:t>
            </a:r>
          </a:p>
          <a:p>
            <a:r>
              <a:rPr lang="en-US" dirty="0" smtClean="0"/>
              <a:t>What is a transaction in databases</a:t>
            </a:r>
            <a:endParaRPr lang="en-US" dirty="0"/>
          </a:p>
          <a:p>
            <a:pPr lvl="1"/>
            <a:r>
              <a:rPr lang="en-US" dirty="0" smtClean="0"/>
              <a:t>What is the pattern used for </a:t>
            </a:r>
            <a:r>
              <a:rPr lang="en-US" dirty="0" err="1" smtClean="0"/>
              <a:t>transations</a:t>
            </a:r>
            <a:r>
              <a:rPr lang="en-US" dirty="0" smtClean="0"/>
              <a:t>?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44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Actions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Slides.</a:t>
            </a:r>
          </a:p>
          <a:p>
            <a:r>
              <a:rPr lang="en-US" dirty="0" smtClean="0"/>
              <a:t>Read </a:t>
            </a:r>
            <a:r>
              <a:rPr lang="en-US" dirty="0"/>
              <a:t>Chapter </a:t>
            </a:r>
            <a:r>
              <a:rPr lang="en-US" dirty="0" smtClean="0"/>
              <a:t>37 and Chapter 38</a:t>
            </a:r>
          </a:p>
          <a:p>
            <a:pPr lvl="1"/>
            <a:r>
              <a:rPr lang="en-US" i="1" dirty="0" smtClean="0"/>
              <a:t>UML Deployment and Component Diagrams, Designing a Persistence Framework with Patterns; Applying </a:t>
            </a:r>
            <a:r>
              <a:rPr lang="en-US" i="1" dirty="0"/>
              <a:t>UML and Patterns</a:t>
            </a:r>
            <a:r>
              <a:rPr lang="en-US" dirty="0"/>
              <a:t>, Craig </a:t>
            </a:r>
            <a:r>
              <a:rPr lang="en-US" dirty="0" smtClean="0"/>
              <a:t>Larman</a:t>
            </a:r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5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Basis Elements of Deployment Diagrams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basic element of a deployment diagram is a </a:t>
            </a:r>
            <a:r>
              <a:rPr lang="en-US" b="1" dirty="0"/>
              <a:t>node</a:t>
            </a:r>
            <a:r>
              <a:rPr lang="en-US" dirty="0"/>
              <a:t>, of two types</a:t>
            </a:r>
            <a:r>
              <a:rPr lang="en-US" dirty="0" smtClean="0"/>
              <a:t>:</a:t>
            </a:r>
          </a:p>
          <a:p>
            <a:pPr lvl="1"/>
            <a:r>
              <a:rPr lang="en-US" b="1" dirty="0"/>
              <a:t>device node </a:t>
            </a:r>
            <a:r>
              <a:rPr lang="en-US" b="1" dirty="0" smtClean="0"/>
              <a:t>- </a:t>
            </a:r>
            <a:r>
              <a:rPr lang="en-US" dirty="0" smtClean="0"/>
              <a:t>physical </a:t>
            </a:r>
            <a:r>
              <a:rPr lang="en-US" dirty="0"/>
              <a:t>(e.g., digital electronic) computing resource </a:t>
            </a:r>
            <a:r>
              <a:rPr lang="en-US" dirty="0" smtClean="0"/>
              <a:t>with processing </a:t>
            </a:r>
            <a:r>
              <a:rPr lang="en-US" dirty="0"/>
              <a:t>and memory services to execute </a:t>
            </a:r>
            <a:r>
              <a:rPr lang="en-US" dirty="0" smtClean="0"/>
              <a:t>software</a:t>
            </a:r>
          </a:p>
          <a:p>
            <a:pPr lvl="2"/>
            <a:r>
              <a:rPr lang="en-US" dirty="0" smtClean="0"/>
              <a:t>such </a:t>
            </a:r>
            <a:r>
              <a:rPr lang="en-US" dirty="0"/>
              <a:t>as a typical computer or </a:t>
            </a:r>
            <a:r>
              <a:rPr lang="en-US" dirty="0" smtClean="0"/>
              <a:t>a mobile phone.</a:t>
            </a:r>
          </a:p>
          <a:p>
            <a:pPr lvl="1"/>
            <a:r>
              <a:rPr lang="en-US" b="1" dirty="0" smtClean="0"/>
              <a:t>execution </a:t>
            </a:r>
            <a:r>
              <a:rPr lang="en-US" b="1" dirty="0"/>
              <a:t>environment </a:t>
            </a:r>
            <a:r>
              <a:rPr lang="en-US" b="1" dirty="0" smtClean="0"/>
              <a:t>node EEN </a:t>
            </a:r>
            <a:r>
              <a:rPr lang="en-US" dirty="0" smtClean="0"/>
              <a:t>- </a:t>
            </a:r>
            <a:r>
              <a:rPr lang="en-US" dirty="0"/>
              <a:t>t</a:t>
            </a:r>
            <a:r>
              <a:rPr lang="en-US" dirty="0" smtClean="0"/>
              <a:t>his </a:t>
            </a:r>
            <a:r>
              <a:rPr lang="en-US" dirty="0"/>
              <a:t>is a </a:t>
            </a:r>
            <a:r>
              <a:rPr lang="en-US" i="1" dirty="0"/>
              <a:t>software </a:t>
            </a:r>
            <a:r>
              <a:rPr lang="en-US" dirty="0"/>
              <a:t>computing resource that </a:t>
            </a:r>
            <a:r>
              <a:rPr lang="en-US" dirty="0" smtClean="0"/>
              <a:t>runs within </a:t>
            </a:r>
            <a:r>
              <a:rPr lang="en-US" dirty="0"/>
              <a:t>an outer node (such as a computer) </a:t>
            </a:r>
            <a:endParaRPr lang="en-US" dirty="0" smtClean="0"/>
          </a:p>
          <a:p>
            <a:pPr lvl="2"/>
            <a:r>
              <a:rPr lang="en-US" dirty="0" smtClean="0"/>
              <a:t>and </a:t>
            </a:r>
            <a:r>
              <a:rPr lang="en-US" dirty="0"/>
              <a:t>which itself provides a service to host </a:t>
            </a:r>
            <a:r>
              <a:rPr lang="en-US" dirty="0" smtClean="0"/>
              <a:t>and execute </a:t>
            </a:r>
            <a:r>
              <a:rPr lang="en-US" dirty="0"/>
              <a:t>other executable software elements.</a:t>
            </a:r>
            <a:endParaRPr lang="en-CA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6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Execution Environment Node Examples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O</a:t>
            </a:r>
            <a:r>
              <a:rPr lang="en-US" i="1" dirty="0" smtClean="0"/>
              <a:t>perating </a:t>
            </a:r>
            <a:r>
              <a:rPr lang="en-US" i="1" dirty="0"/>
              <a:t>system </a:t>
            </a:r>
            <a:r>
              <a:rPr lang="en-US" dirty="0"/>
              <a:t>(OS) is software that hosts and executes </a:t>
            </a:r>
            <a:r>
              <a:rPr lang="en-US" dirty="0" smtClean="0"/>
              <a:t>programs (e.g., database)</a:t>
            </a:r>
            <a:endParaRPr lang="en-US" dirty="0" smtClean="0"/>
          </a:p>
          <a:p>
            <a:r>
              <a:rPr lang="en-US" i="1" dirty="0"/>
              <a:t>V</a:t>
            </a:r>
            <a:r>
              <a:rPr lang="en-US" i="1" dirty="0" smtClean="0"/>
              <a:t>irtual </a:t>
            </a:r>
            <a:r>
              <a:rPr lang="en-US" i="1" dirty="0"/>
              <a:t>machine </a:t>
            </a:r>
            <a:r>
              <a:rPr lang="en-US" dirty="0"/>
              <a:t>(VM, such as the Java or .NET VM) hosts and executes </a:t>
            </a:r>
            <a:r>
              <a:rPr lang="en-US" dirty="0" smtClean="0"/>
              <a:t>programs</a:t>
            </a:r>
          </a:p>
          <a:p>
            <a:r>
              <a:rPr lang="en-US" i="1" dirty="0"/>
              <a:t>D</a:t>
            </a:r>
            <a:r>
              <a:rPr lang="en-US" i="1" dirty="0" smtClean="0"/>
              <a:t>atabase </a:t>
            </a:r>
            <a:r>
              <a:rPr lang="en-US" i="1" dirty="0"/>
              <a:t>engine </a:t>
            </a:r>
            <a:r>
              <a:rPr lang="en-US" dirty="0"/>
              <a:t>(such as PostgreSQL) receives SQL program requests and </a:t>
            </a:r>
            <a:r>
              <a:rPr lang="en-US" dirty="0" smtClean="0"/>
              <a:t>executes them</a:t>
            </a:r>
            <a:r>
              <a:rPr lang="en-US" dirty="0"/>
              <a:t>, and hosts/executes internal stored procedures (written in Java or a </a:t>
            </a:r>
            <a:r>
              <a:rPr lang="en-US" dirty="0" smtClean="0"/>
              <a:t>proprietary language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7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Execution Environment Node Examples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Web </a:t>
            </a:r>
            <a:r>
              <a:rPr lang="en-US" i="1" dirty="0"/>
              <a:t>browser </a:t>
            </a:r>
            <a:r>
              <a:rPr lang="en-US" dirty="0"/>
              <a:t>hosts and executes JavaScript, Java applets, Flash, and </a:t>
            </a:r>
            <a:r>
              <a:rPr lang="en-US" dirty="0" smtClean="0"/>
              <a:t>other executable technologies</a:t>
            </a:r>
          </a:p>
          <a:p>
            <a:r>
              <a:rPr lang="en-US" i="1" dirty="0"/>
              <a:t>W</a:t>
            </a:r>
            <a:r>
              <a:rPr lang="en-US" i="1" dirty="0" smtClean="0"/>
              <a:t>orkflow </a:t>
            </a:r>
            <a:r>
              <a:rPr lang="en-US" i="1" dirty="0" smtClean="0"/>
              <a:t>En</a:t>
            </a:r>
            <a:r>
              <a:rPr lang="en-US" i="1" dirty="0" smtClean="0"/>
              <a:t>gine</a:t>
            </a:r>
            <a:endParaRPr lang="en-US" i="1" dirty="0" smtClean="0"/>
          </a:p>
          <a:p>
            <a:r>
              <a:rPr lang="en-US" i="1" dirty="0"/>
              <a:t>S</a:t>
            </a:r>
            <a:r>
              <a:rPr lang="en-US" i="1" dirty="0" smtClean="0"/>
              <a:t>ervlet </a:t>
            </a:r>
            <a:r>
              <a:rPr lang="en-US" i="1" dirty="0"/>
              <a:t>container </a:t>
            </a:r>
            <a:r>
              <a:rPr lang="en-US" dirty="0" smtClean="0"/>
              <a:t>such as Tomcat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4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8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Specification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As the UML specification suggests, many node types may show </a:t>
            </a:r>
            <a:r>
              <a:rPr lang="en-US" dirty="0" smtClean="0"/>
              <a:t>stereotypes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as «server</a:t>
            </a:r>
            <a:r>
              <a:rPr lang="en-US" dirty="0" smtClean="0"/>
              <a:t>», «</a:t>
            </a:r>
            <a:r>
              <a:rPr lang="en-US" dirty="0"/>
              <a:t>OS», «database», or «browser</a:t>
            </a:r>
            <a:r>
              <a:rPr lang="en-US" dirty="0" smtClean="0"/>
              <a:t>».</a:t>
            </a:r>
          </a:p>
          <a:p>
            <a:r>
              <a:rPr lang="en-US" dirty="0" smtClean="0"/>
              <a:t>The </a:t>
            </a:r>
            <a:r>
              <a:rPr lang="en-US" dirty="0"/>
              <a:t>normal connection between nodes is a </a:t>
            </a:r>
            <a:r>
              <a:rPr lang="en-US" b="1" dirty="0"/>
              <a:t>communication path</a:t>
            </a:r>
            <a:r>
              <a:rPr lang="en-US" dirty="0"/>
              <a:t>, which may be labeled with </a:t>
            </a:r>
            <a:r>
              <a:rPr lang="en-US" dirty="0" smtClean="0"/>
              <a:t>the protocol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These </a:t>
            </a:r>
            <a:r>
              <a:rPr lang="en-US" dirty="0"/>
              <a:t>usually indicate the network connections</a:t>
            </a:r>
            <a:r>
              <a:rPr lang="en-US" dirty="0" smtClean="0"/>
              <a:t>.</a:t>
            </a:r>
          </a:p>
          <a:p>
            <a:r>
              <a:rPr lang="en-US" dirty="0"/>
              <a:t>A node may </a:t>
            </a:r>
            <a:r>
              <a:rPr lang="en-US" dirty="0" smtClean="0"/>
              <a:t>contain an </a:t>
            </a:r>
            <a:r>
              <a:rPr lang="en-US" b="1" dirty="0" smtClean="0"/>
              <a:t>artifact</a:t>
            </a:r>
            <a:r>
              <a:rPr lang="en-US" dirty="0"/>
              <a:t> </a:t>
            </a:r>
            <a:r>
              <a:rPr lang="en-US" dirty="0" smtClean="0"/>
              <a:t>concrete </a:t>
            </a:r>
            <a:r>
              <a:rPr lang="en-US" dirty="0"/>
              <a:t>physical element, usually a file.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 smtClean="0"/>
              <a:t>includes executables </a:t>
            </a:r>
            <a:r>
              <a:rPr lang="en-US" dirty="0"/>
              <a:t>such as </a:t>
            </a:r>
            <a:r>
              <a:rPr lang="en-US" dirty="0" smtClean="0"/>
              <a:t>JARs, </a:t>
            </a:r>
            <a:r>
              <a:rPr lang="en-US" dirty="0"/>
              <a:t>.exe files, and scripts.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also includes data files such </a:t>
            </a:r>
            <a:r>
              <a:rPr lang="en-US" dirty="0" smtClean="0"/>
              <a:t>as XML</a:t>
            </a:r>
            <a:r>
              <a:rPr lang="en-US" dirty="0"/>
              <a:t>, HTML, and so forth.</a:t>
            </a:r>
            <a:endParaRPr lang="en-US" dirty="0" smtClean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C7A86E-5A85-4CD8-879F-81FF638CA5F7}" type="slidenum">
              <a:rPr lang="en-US"/>
              <a:pPr/>
              <a:t>9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Deployment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Diagram</a:t>
            </a:r>
            <a:endParaRPr lang="en-US" dirty="0">
              <a:solidFill>
                <a:schemeClr val="bg1">
                  <a:lumMod val="95000"/>
                </a:schemeClr>
              </a:solidFill>
              <a:ea typeface="+mj-ea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1600200" y="6521450"/>
            <a:ext cx="5507719" cy="274320"/>
          </a:xfrm>
        </p:spPr>
        <p:txBody>
          <a:bodyPr/>
          <a:lstStyle/>
          <a:p>
            <a:pPr algn="ctr"/>
            <a:r>
              <a:rPr lang="en-US" dirty="0" smtClean="0"/>
              <a:t>Software Design and Analysis CSCI 2040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15567"/>
            <a:ext cx="7449590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44989</TotalTime>
  <Words>2534</Words>
  <Application>Microsoft Office PowerPoint</Application>
  <PresentationFormat>On-screen Show (4:3)</PresentationFormat>
  <Paragraphs>328</Paragraphs>
  <Slides>44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Calibri</vt:lpstr>
      <vt:lpstr>Corbel</vt:lpstr>
      <vt:lpstr>Wingdings</vt:lpstr>
      <vt:lpstr>Wingdings 2</vt:lpstr>
      <vt:lpstr>Module</vt:lpstr>
      <vt:lpstr>UML Deployment and Component Diagrams, Designing Persistence Framework with Patterns</vt:lpstr>
      <vt:lpstr>Objectives</vt:lpstr>
      <vt:lpstr>Deployment Diagrams</vt:lpstr>
      <vt:lpstr>Deployment Diagram</vt:lpstr>
      <vt:lpstr>Basis Elements of Deployment Diagrams</vt:lpstr>
      <vt:lpstr>Execution Environment Node Examples</vt:lpstr>
      <vt:lpstr>Execution Environment Node Examples</vt:lpstr>
      <vt:lpstr>Specification</vt:lpstr>
      <vt:lpstr>Deployment Diagram</vt:lpstr>
      <vt:lpstr>Instances</vt:lpstr>
      <vt:lpstr>Components Diagrams </vt:lpstr>
      <vt:lpstr>Component Diagrams Intent</vt:lpstr>
      <vt:lpstr>Design-level Perspective</vt:lpstr>
      <vt:lpstr>SQL Database Engine and API</vt:lpstr>
      <vt:lpstr>UML Components</vt:lpstr>
      <vt:lpstr>The Problem: Persistent Objects</vt:lpstr>
      <vt:lpstr>Storage Mechanisms and Persistent Objects</vt:lpstr>
      <vt:lpstr>Pattern: Representing Objects as Tables</vt:lpstr>
      <vt:lpstr>UML Data Modeling Profile</vt:lpstr>
      <vt:lpstr>Pattern: Object Identifier</vt:lpstr>
      <vt:lpstr>Accessing Persistence Service with Facade</vt:lpstr>
      <vt:lpstr>The Persistence Facade</vt:lpstr>
      <vt:lpstr>Who should be Responsible for Materialization and Dematerialization of Objects?</vt:lpstr>
      <vt:lpstr>Database Mapper (or Database Broker Pattern)</vt:lpstr>
      <vt:lpstr>Snippet of Code</vt:lpstr>
      <vt:lpstr>Database Mappers</vt:lpstr>
      <vt:lpstr>Template Method</vt:lpstr>
      <vt:lpstr>Materialization with the Template Method Pattern</vt:lpstr>
      <vt:lpstr>Template Method for Mapper Objects</vt:lpstr>
      <vt:lpstr>Overriding the Hook Method</vt:lpstr>
      <vt:lpstr>Tightening up the Code with Template Method</vt:lpstr>
      <vt:lpstr>The Persistence Framework</vt:lpstr>
      <vt:lpstr>Consolidating and Hiding SQL Statements in One Class</vt:lpstr>
      <vt:lpstr>Mapper Code</vt:lpstr>
      <vt:lpstr>Mapper Code</vt:lpstr>
      <vt:lpstr>Transactional States and the State Pattern</vt:lpstr>
      <vt:lpstr>State Chart for Persistent Object</vt:lpstr>
      <vt:lpstr>Persistent Objects</vt:lpstr>
      <vt:lpstr>Similar Structure of Case Logic</vt:lpstr>
      <vt:lpstr>Applying the State Pattern</vt:lpstr>
      <vt:lpstr>Designing Transaction with the Commend Pattern</vt:lpstr>
      <vt:lpstr>Commands for Database Operations</vt:lpstr>
      <vt:lpstr>Quiz</vt:lpstr>
      <vt:lpstr>Actions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Jaroslaw (Jarek) Szlichta</cp:lastModifiedBy>
  <cp:revision>2520</cp:revision>
  <cp:lastPrinted>2011-10-20T04:01:43Z</cp:lastPrinted>
  <dcterms:created xsi:type="dcterms:W3CDTF">2009-06-12T17:14:38Z</dcterms:created>
  <dcterms:modified xsi:type="dcterms:W3CDTF">2017-03-24T18:58:51Z</dcterms:modified>
</cp:coreProperties>
</file>